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60" r:id="rId5"/>
    <p:sldId id="259" r:id="rId6"/>
    <p:sldId id="261" r:id="rId7"/>
    <p:sldId id="262" r:id="rId8"/>
    <p:sldId id="263"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660"/>
  </p:normalViewPr>
  <p:slideViewPr>
    <p:cSldViewPr snapToGrid="0">
      <p:cViewPr varScale="1">
        <p:scale>
          <a:sx n="74" d="100"/>
          <a:sy n="74" d="100"/>
        </p:scale>
        <p:origin x="45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AF81965-634A-42E2-9461-7C77CE2C0B24}" type="datetimeFigureOut">
              <a:rPr lang="en-US" smtClean="0"/>
              <a:t>11/24/2015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FBE196-BD34-4641-A9C4-CB35876AB320}" type="slidenum">
              <a:rPr lang="en-US" smtClean="0"/>
              <a:t>‹#›</a:t>
            </a:fld>
            <a:endParaRPr lang="en-US"/>
          </a:p>
        </p:txBody>
      </p:sp>
    </p:spTree>
    <p:extLst>
      <p:ext uri="{BB962C8B-B14F-4D97-AF65-F5344CB8AC3E}">
        <p14:creationId xmlns:p14="http://schemas.microsoft.com/office/powerpoint/2010/main" val="27657658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F81965-634A-42E2-9461-7C77CE2C0B24}" type="datetimeFigureOut">
              <a:rPr lang="en-US" smtClean="0"/>
              <a:t>11/24/2015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FBE196-BD34-4641-A9C4-CB35876AB320}" type="slidenum">
              <a:rPr lang="en-US" smtClean="0"/>
              <a:t>‹#›</a:t>
            </a:fld>
            <a:endParaRPr lang="en-US"/>
          </a:p>
        </p:txBody>
      </p:sp>
    </p:spTree>
    <p:extLst>
      <p:ext uri="{BB962C8B-B14F-4D97-AF65-F5344CB8AC3E}">
        <p14:creationId xmlns:p14="http://schemas.microsoft.com/office/powerpoint/2010/main" val="16751231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F81965-634A-42E2-9461-7C77CE2C0B24}" type="datetimeFigureOut">
              <a:rPr lang="en-US" smtClean="0"/>
              <a:t>11/24/2015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FBE196-BD34-4641-A9C4-CB35876AB320}"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2570699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F81965-634A-42E2-9461-7C77CE2C0B24}" type="datetimeFigureOut">
              <a:rPr lang="en-US" smtClean="0"/>
              <a:t>11/24/2015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FBE196-BD34-4641-A9C4-CB35876AB320}" type="slidenum">
              <a:rPr lang="en-US" smtClean="0"/>
              <a:t>‹#›</a:t>
            </a:fld>
            <a:endParaRPr lang="en-US"/>
          </a:p>
        </p:txBody>
      </p:sp>
    </p:spTree>
    <p:extLst>
      <p:ext uri="{BB962C8B-B14F-4D97-AF65-F5344CB8AC3E}">
        <p14:creationId xmlns:p14="http://schemas.microsoft.com/office/powerpoint/2010/main" val="7648468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F81965-634A-42E2-9461-7C77CE2C0B24}" type="datetimeFigureOut">
              <a:rPr lang="en-US" smtClean="0"/>
              <a:t>11/24/2015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FBE196-BD34-4641-A9C4-CB35876AB320}"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6166450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F81965-634A-42E2-9461-7C77CE2C0B24}" type="datetimeFigureOut">
              <a:rPr lang="en-US" smtClean="0"/>
              <a:t>11/24/2015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FBE196-BD34-4641-A9C4-CB35876AB320}" type="slidenum">
              <a:rPr lang="en-US" smtClean="0"/>
              <a:t>‹#›</a:t>
            </a:fld>
            <a:endParaRPr lang="en-US"/>
          </a:p>
        </p:txBody>
      </p:sp>
    </p:spTree>
    <p:extLst>
      <p:ext uri="{BB962C8B-B14F-4D97-AF65-F5344CB8AC3E}">
        <p14:creationId xmlns:p14="http://schemas.microsoft.com/office/powerpoint/2010/main" val="22506554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AF81965-634A-42E2-9461-7C77CE2C0B24}" type="datetimeFigureOut">
              <a:rPr lang="en-US" smtClean="0"/>
              <a:t>11/24/2015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FBE196-BD34-4641-A9C4-CB35876AB320}" type="slidenum">
              <a:rPr lang="en-US" smtClean="0"/>
              <a:t>‹#›</a:t>
            </a:fld>
            <a:endParaRPr lang="en-US"/>
          </a:p>
        </p:txBody>
      </p:sp>
    </p:spTree>
    <p:extLst>
      <p:ext uri="{BB962C8B-B14F-4D97-AF65-F5344CB8AC3E}">
        <p14:creationId xmlns:p14="http://schemas.microsoft.com/office/powerpoint/2010/main" val="16263163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AF81965-634A-42E2-9461-7C77CE2C0B24}" type="datetimeFigureOut">
              <a:rPr lang="en-US" smtClean="0"/>
              <a:t>11/24/2015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FBE196-BD34-4641-A9C4-CB35876AB320}" type="slidenum">
              <a:rPr lang="en-US" smtClean="0"/>
              <a:t>‹#›</a:t>
            </a:fld>
            <a:endParaRPr lang="en-US"/>
          </a:p>
        </p:txBody>
      </p:sp>
    </p:spTree>
    <p:extLst>
      <p:ext uri="{BB962C8B-B14F-4D97-AF65-F5344CB8AC3E}">
        <p14:creationId xmlns:p14="http://schemas.microsoft.com/office/powerpoint/2010/main" val="4271028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AF81965-634A-42E2-9461-7C77CE2C0B24}" type="datetimeFigureOut">
              <a:rPr lang="en-US" smtClean="0"/>
              <a:t>11/24/2015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FBE196-BD34-4641-A9C4-CB35876AB320}" type="slidenum">
              <a:rPr lang="en-US" smtClean="0"/>
              <a:t>‹#›</a:t>
            </a:fld>
            <a:endParaRPr lang="en-US"/>
          </a:p>
        </p:txBody>
      </p:sp>
    </p:spTree>
    <p:extLst>
      <p:ext uri="{BB962C8B-B14F-4D97-AF65-F5344CB8AC3E}">
        <p14:creationId xmlns:p14="http://schemas.microsoft.com/office/powerpoint/2010/main" val="37829421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F81965-634A-42E2-9461-7C77CE2C0B24}" type="datetimeFigureOut">
              <a:rPr lang="en-US" smtClean="0"/>
              <a:t>11/24/2015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FBE196-BD34-4641-A9C4-CB35876AB320}" type="slidenum">
              <a:rPr lang="en-US" smtClean="0"/>
              <a:t>‹#›</a:t>
            </a:fld>
            <a:endParaRPr lang="en-US"/>
          </a:p>
        </p:txBody>
      </p:sp>
    </p:spTree>
    <p:extLst>
      <p:ext uri="{BB962C8B-B14F-4D97-AF65-F5344CB8AC3E}">
        <p14:creationId xmlns:p14="http://schemas.microsoft.com/office/powerpoint/2010/main" val="37167004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AF81965-634A-42E2-9461-7C77CE2C0B24}" type="datetimeFigureOut">
              <a:rPr lang="en-US" smtClean="0"/>
              <a:t>11/24/2015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FBE196-BD34-4641-A9C4-CB35876AB320}" type="slidenum">
              <a:rPr lang="en-US" smtClean="0"/>
              <a:t>‹#›</a:t>
            </a:fld>
            <a:endParaRPr lang="en-US"/>
          </a:p>
        </p:txBody>
      </p:sp>
    </p:spTree>
    <p:extLst>
      <p:ext uri="{BB962C8B-B14F-4D97-AF65-F5344CB8AC3E}">
        <p14:creationId xmlns:p14="http://schemas.microsoft.com/office/powerpoint/2010/main" val="15498205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AF81965-634A-42E2-9461-7C77CE2C0B24}" type="datetimeFigureOut">
              <a:rPr lang="en-US" smtClean="0"/>
              <a:t>11/24/2015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1FBE196-BD34-4641-A9C4-CB35876AB320}" type="slidenum">
              <a:rPr lang="en-US" smtClean="0"/>
              <a:t>‹#›</a:t>
            </a:fld>
            <a:endParaRPr lang="en-US"/>
          </a:p>
        </p:txBody>
      </p:sp>
    </p:spTree>
    <p:extLst>
      <p:ext uri="{BB962C8B-B14F-4D97-AF65-F5344CB8AC3E}">
        <p14:creationId xmlns:p14="http://schemas.microsoft.com/office/powerpoint/2010/main" val="24574192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AF81965-634A-42E2-9461-7C77CE2C0B24}" type="datetimeFigureOut">
              <a:rPr lang="en-US" smtClean="0"/>
              <a:t>11/24/2015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1FBE196-BD34-4641-A9C4-CB35876AB320}" type="slidenum">
              <a:rPr lang="en-US" smtClean="0"/>
              <a:t>‹#›</a:t>
            </a:fld>
            <a:endParaRPr lang="en-US"/>
          </a:p>
        </p:txBody>
      </p:sp>
    </p:spTree>
    <p:extLst>
      <p:ext uri="{BB962C8B-B14F-4D97-AF65-F5344CB8AC3E}">
        <p14:creationId xmlns:p14="http://schemas.microsoft.com/office/powerpoint/2010/main" val="30682962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F81965-634A-42E2-9461-7C77CE2C0B24}" type="datetimeFigureOut">
              <a:rPr lang="en-US" smtClean="0"/>
              <a:t>11/24/2015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1FBE196-BD34-4641-A9C4-CB35876AB320}" type="slidenum">
              <a:rPr lang="en-US" smtClean="0"/>
              <a:t>‹#›</a:t>
            </a:fld>
            <a:endParaRPr lang="en-US"/>
          </a:p>
        </p:txBody>
      </p:sp>
    </p:spTree>
    <p:extLst>
      <p:ext uri="{BB962C8B-B14F-4D97-AF65-F5344CB8AC3E}">
        <p14:creationId xmlns:p14="http://schemas.microsoft.com/office/powerpoint/2010/main" val="3841458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F81965-634A-42E2-9461-7C77CE2C0B24}" type="datetimeFigureOut">
              <a:rPr lang="en-US" smtClean="0"/>
              <a:t>11/24/2015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FBE196-BD34-4641-A9C4-CB35876AB320}" type="slidenum">
              <a:rPr lang="en-US" smtClean="0"/>
              <a:t>‹#›</a:t>
            </a:fld>
            <a:endParaRPr lang="en-US"/>
          </a:p>
        </p:txBody>
      </p:sp>
    </p:spTree>
    <p:extLst>
      <p:ext uri="{BB962C8B-B14F-4D97-AF65-F5344CB8AC3E}">
        <p14:creationId xmlns:p14="http://schemas.microsoft.com/office/powerpoint/2010/main" val="16576521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F81965-634A-42E2-9461-7C77CE2C0B24}" type="datetimeFigureOut">
              <a:rPr lang="en-US" smtClean="0"/>
              <a:t>11/24/2015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FBE196-BD34-4641-A9C4-CB35876AB320}" type="slidenum">
              <a:rPr lang="en-US" smtClean="0"/>
              <a:t>‹#›</a:t>
            </a:fld>
            <a:endParaRPr lang="en-US"/>
          </a:p>
        </p:txBody>
      </p:sp>
    </p:spTree>
    <p:extLst>
      <p:ext uri="{BB962C8B-B14F-4D97-AF65-F5344CB8AC3E}">
        <p14:creationId xmlns:p14="http://schemas.microsoft.com/office/powerpoint/2010/main" val="38373045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AF81965-634A-42E2-9461-7C77CE2C0B24}" type="datetimeFigureOut">
              <a:rPr lang="en-US" smtClean="0"/>
              <a:t>11/24/2015</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51FBE196-BD34-4641-A9C4-CB35876AB320}" type="slidenum">
              <a:rPr lang="en-US" smtClean="0"/>
              <a:t>‹#›</a:t>
            </a:fld>
            <a:endParaRPr lang="en-US"/>
          </a:p>
        </p:txBody>
      </p:sp>
    </p:spTree>
    <p:extLst>
      <p:ext uri="{BB962C8B-B14F-4D97-AF65-F5344CB8AC3E}">
        <p14:creationId xmlns:p14="http://schemas.microsoft.com/office/powerpoint/2010/main" val="551616121"/>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Times New Roman" panose="02020603050405020304" pitchFamily="18" charset="0"/>
                <a:cs typeface="Times New Roman" panose="02020603050405020304" pitchFamily="18" charset="0"/>
              </a:rPr>
              <a:t>Chapter 10 Activity</a:t>
            </a:r>
            <a:endParaRPr lang="en-US"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524000" y="4065678"/>
            <a:ext cx="9144000" cy="1655762"/>
          </a:xfrm>
        </p:spPr>
        <p:txBody>
          <a:bodyPr/>
          <a:lstStyle/>
          <a:p>
            <a:r>
              <a:rPr lang="en-US" dirty="0" smtClean="0">
                <a:latin typeface="Times New Roman" panose="02020603050405020304" pitchFamily="18" charset="0"/>
                <a:cs typeface="Times New Roman" panose="02020603050405020304" pitchFamily="18" charset="0"/>
              </a:rPr>
              <a:t>Christopher Yandoc and Douglas Szymanski</a:t>
            </a:r>
          </a:p>
          <a:p>
            <a:r>
              <a:rPr lang="en-US" dirty="0" smtClean="0">
                <a:latin typeface="Times New Roman" panose="02020603050405020304" pitchFamily="18" charset="0"/>
                <a:cs typeface="Times New Roman" panose="02020603050405020304" pitchFamily="18" charset="0"/>
              </a:rPr>
              <a:t>HIST 390</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002250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Standard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DODEA Standard:</a:t>
            </a:r>
          </a:p>
          <a:p>
            <a:pPr lvl="1"/>
            <a:r>
              <a:rPr lang="en-US" dirty="0" smtClean="0">
                <a:latin typeface="Times New Roman" panose="02020603050405020304" pitchFamily="18" charset="0"/>
                <a:cs typeface="Times New Roman" panose="02020603050405020304" pitchFamily="18" charset="0"/>
              </a:rPr>
              <a:t>9SS3.c Identify and explain the significance of achievements of Greeks in mathematics, science, philosophy, architecture, and the arts and their impact on various people and places in subsequent periods of world history.</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167897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Summary I Did Not Panic</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All children benefit from writing historical narratives</a:t>
            </a:r>
          </a:p>
          <a:p>
            <a:r>
              <a:rPr lang="en-US" dirty="0" smtClean="0">
                <a:latin typeface="Times New Roman" panose="02020603050405020304" pitchFamily="18" charset="0"/>
                <a:cs typeface="Times New Roman" panose="02020603050405020304" pitchFamily="18" charset="0"/>
              </a:rPr>
              <a:t>Use student generated discussion questions</a:t>
            </a:r>
          </a:p>
          <a:p>
            <a:r>
              <a:rPr lang="en-US" dirty="0" smtClean="0">
                <a:latin typeface="Times New Roman" panose="02020603050405020304" pitchFamily="18" charset="0"/>
                <a:cs typeface="Times New Roman" panose="02020603050405020304" pitchFamily="18" charset="0"/>
              </a:rPr>
              <a:t>Clear guidelines for debate &amp; discussion</a:t>
            </a:r>
          </a:p>
          <a:p>
            <a:r>
              <a:rPr lang="en-US" dirty="0" smtClean="0">
                <a:latin typeface="Times New Roman" panose="02020603050405020304" pitchFamily="18" charset="0"/>
                <a:cs typeface="Times New Roman" panose="02020603050405020304" pitchFamily="18" charset="0"/>
              </a:rPr>
              <a:t>Use primary sources without altering (ok to interpret)</a:t>
            </a:r>
          </a:p>
          <a:p>
            <a:r>
              <a:rPr lang="en-US" dirty="0" smtClean="0">
                <a:latin typeface="Times New Roman" panose="02020603050405020304" pitchFamily="18" charset="0"/>
                <a:cs typeface="Times New Roman" panose="02020603050405020304" pitchFamily="18" charset="0"/>
              </a:rPr>
              <a:t>Use primary sources to tell a story.</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811191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Lesson Strategy</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Story Impressions and Reproducible (Hyperlink this)</a:t>
            </a:r>
          </a:p>
          <a:p>
            <a:r>
              <a:rPr lang="en-US" dirty="0" smtClean="0">
                <a:latin typeface="Times New Roman" panose="02020603050405020304" pitchFamily="18" charset="0"/>
                <a:cs typeface="Times New Roman" panose="02020603050405020304" pitchFamily="18" charset="0"/>
              </a:rPr>
              <a:t>Students will have guided questions and analyze artifacts to create a historical narrative based on a mythological creature from Greek Literature.</a:t>
            </a: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615961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en-US" dirty="0"/>
          </a:p>
        </p:txBody>
      </p:sp>
      <p:sp>
        <p:nvSpPr>
          <p:cNvPr id="3" name="Content Placeholder 2"/>
          <p:cNvSpPr>
            <a:spLocks noGrp="1"/>
          </p:cNvSpPr>
          <p:nvPr>
            <p:ph idx="1"/>
          </p:nvPr>
        </p:nvSpPr>
        <p:spPr/>
        <p:txBody>
          <a:bodyPr/>
          <a:lstStyle/>
          <a:p>
            <a:r>
              <a:rPr lang="en-US" dirty="0" smtClean="0"/>
              <a:t>Dialect</a:t>
            </a:r>
          </a:p>
          <a:p>
            <a:r>
              <a:rPr lang="en-US" dirty="0" smtClean="0"/>
              <a:t>First-person Narrative</a:t>
            </a:r>
            <a:endParaRPr lang="en-US" dirty="0"/>
          </a:p>
        </p:txBody>
      </p:sp>
    </p:spTree>
    <p:extLst>
      <p:ext uri="{BB962C8B-B14F-4D97-AF65-F5344CB8AC3E}">
        <p14:creationId xmlns:p14="http://schemas.microsoft.com/office/powerpoint/2010/main" val="28034628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Analyzing Students’ Historical Narratives</a:t>
            </a:r>
            <a:endParaRPr lang="en-US" dirty="0"/>
          </a:p>
        </p:txBody>
      </p:sp>
      <p:sp>
        <p:nvSpPr>
          <p:cNvPr id="3" name="Content Placeholder 2"/>
          <p:cNvSpPr>
            <a:spLocks noGrp="1"/>
          </p:cNvSpPr>
          <p:nvPr>
            <p:ph idx="1"/>
          </p:nvPr>
        </p:nvSpPr>
        <p:spPr/>
        <p:txBody>
          <a:bodyPr/>
          <a:lstStyle/>
          <a:p>
            <a:r>
              <a:rPr lang="en-US" dirty="0" smtClean="0"/>
              <a:t>Summary</a:t>
            </a:r>
          </a:p>
          <a:p>
            <a:r>
              <a:rPr lang="en-US" dirty="0" smtClean="0"/>
              <a:t>Students require assessment of literacy and historic aspects</a:t>
            </a:r>
          </a:p>
          <a:p>
            <a:r>
              <a:rPr lang="en-US" dirty="0" smtClean="0"/>
              <a:t>Provide feedback on both aspects</a:t>
            </a:r>
          </a:p>
          <a:p>
            <a:r>
              <a:rPr lang="en-US" dirty="0" smtClean="0"/>
              <a:t>Include </a:t>
            </a:r>
            <a:r>
              <a:rPr lang="en-US" dirty="0" err="1" smtClean="0"/>
              <a:t>Scafolding</a:t>
            </a:r>
            <a:r>
              <a:rPr lang="en-US" dirty="0" smtClean="0"/>
              <a:t> in both aspects</a:t>
            </a:r>
            <a:endParaRPr lang="en-US" dirty="0"/>
          </a:p>
        </p:txBody>
      </p:sp>
    </p:spTree>
    <p:extLst>
      <p:ext uri="{BB962C8B-B14F-4D97-AF65-F5344CB8AC3E}">
        <p14:creationId xmlns:p14="http://schemas.microsoft.com/office/powerpoint/2010/main" val="33221733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CONCERNS</a:t>
            </a:r>
            <a:endParaRPr lang="en-US" dirty="0"/>
          </a:p>
        </p:txBody>
      </p:sp>
      <p:sp>
        <p:nvSpPr>
          <p:cNvPr id="3" name="Content Placeholder 2"/>
          <p:cNvSpPr>
            <a:spLocks noGrp="1"/>
          </p:cNvSpPr>
          <p:nvPr>
            <p:ph idx="1"/>
          </p:nvPr>
        </p:nvSpPr>
        <p:spPr/>
        <p:txBody>
          <a:bodyPr/>
          <a:lstStyle/>
          <a:p>
            <a:pPr marL="0" indent="0">
              <a:buNone/>
            </a:pPr>
            <a:r>
              <a:rPr lang="en-US" dirty="0" smtClean="0"/>
              <a:t>	1. MEDIUM:</a:t>
            </a:r>
          </a:p>
          <a:p>
            <a:pPr lvl="1"/>
            <a:r>
              <a:rPr lang="en-US" dirty="0" err="1" smtClean="0"/>
              <a:t>Grammer</a:t>
            </a:r>
            <a:endParaRPr lang="en-US" dirty="0" smtClean="0"/>
          </a:p>
          <a:p>
            <a:pPr lvl="1"/>
            <a:r>
              <a:rPr lang="en-US" dirty="0" smtClean="0"/>
              <a:t>Spelling</a:t>
            </a:r>
          </a:p>
          <a:p>
            <a:pPr marL="457200" lvl="1" indent="0">
              <a:buNone/>
            </a:pPr>
            <a:r>
              <a:rPr lang="en-US" dirty="0" smtClean="0"/>
              <a:t>2.CONTENT</a:t>
            </a:r>
          </a:p>
          <a:p>
            <a:pPr marL="457200" lvl="1" indent="0">
              <a:buNone/>
            </a:pPr>
            <a:r>
              <a:rPr lang="en-US" dirty="0"/>
              <a:t> </a:t>
            </a:r>
            <a:r>
              <a:rPr lang="en-US" dirty="0" smtClean="0"/>
              <a:t>Sources to support interpretation</a:t>
            </a:r>
          </a:p>
          <a:p>
            <a:pPr marL="457200" lvl="1" indent="0">
              <a:buNone/>
            </a:pPr>
            <a:r>
              <a:rPr lang="en-US" dirty="0" smtClean="0"/>
              <a:t>Completeness of Interpretation</a:t>
            </a:r>
          </a:p>
          <a:p>
            <a:pPr marL="457200" lvl="1" indent="0">
              <a:buNone/>
            </a:pPr>
            <a:r>
              <a:rPr lang="en-US" dirty="0" smtClean="0"/>
              <a:t>Event Sequence</a:t>
            </a:r>
          </a:p>
          <a:p>
            <a:pPr marL="457200" lvl="1" indent="0">
              <a:buNone/>
            </a:pPr>
            <a:r>
              <a:rPr lang="en-US" dirty="0" smtClean="0"/>
              <a:t>Period Appropriate</a:t>
            </a:r>
          </a:p>
          <a:p>
            <a:pPr marL="457200" lvl="1" indent="0">
              <a:buNone/>
            </a:pPr>
            <a:endParaRPr lang="en-US" dirty="0" smtClean="0"/>
          </a:p>
          <a:p>
            <a:pPr marL="800100" lvl="1" indent="-342900">
              <a:buAutoNum type="arabicPeriod" startAt="2"/>
            </a:pPr>
            <a:endParaRPr lang="en-US" dirty="0" smtClean="0"/>
          </a:p>
          <a:p>
            <a:pPr lvl="2"/>
            <a:endParaRPr lang="en-US" dirty="0"/>
          </a:p>
        </p:txBody>
      </p:sp>
    </p:spTree>
    <p:extLst>
      <p:ext uri="{BB962C8B-B14F-4D97-AF65-F5344CB8AC3E}">
        <p14:creationId xmlns:p14="http://schemas.microsoft.com/office/powerpoint/2010/main" val="31558773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ESSENTIAL ASPECTS</a:t>
            </a:r>
            <a:endParaRPr lang="en-US" dirty="0"/>
          </a:p>
        </p:txBody>
      </p:sp>
      <p:sp>
        <p:nvSpPr>
          <p:cNvPr id="3" name="Content Placeholder 2"/>
          <p:cNvSpPr>
            <a:spLocks noGrp="1"/>
          </p:cNvSpPr>
          <p:nvPr>
            <p:ph idx="1"/>
          </p:nvPr>
        </p:nvSpPr>
        <p:spPr/>
        <p:txBody>
          <a:bodyPr/>
          <a:lstStyle/>
          <a:p>
            <a:r>
              <a:rPr lang="en-US" dirty="0" smtClean="0"/>
              <a:t>1. What is Required for students</a:t>
            </a:r>
          </a:p>
          <a:p>
            <a:pPr>
              <a:buFontTx/>
              <a:buChar char="-"/>
            </a:pPr>
            <a:r>
              <a:rPr lang="en-US" dirty="0" smtClean="0"/>
              <a:t>Refer to Source Material</a:t>
            </a:r>
          </a:p>
          <a:p>
            <a:pPr>
              <a:buFontTx/>
              <a:buChar char="-"/>
            </a:pPr>
            <a:r>
              <a:rPr lang="en-US" dirty="0" smtClean="0"/>
              <a:t>Look Deeper into Background</a:t>
            </a:r>
          </a:p>
          <a:p>
            <a:pPr>
              <a:buFontTx/>
              <a:buChar char="-"/>
            </a:pPr>
            <a:r>
              <a:rPr lang="en-US" dirty="0" smtClean="0"/>
              <a:t>Support Credibility/Significance</a:t>
            </a:r>
          </a:p>
          <a:p>
            <a:pPr>
              <a:buFontTx/>
              <a:buChar char="-"/>
            </a:pPr>
            <a:endParaRPr lang="en-US" dirty="0"/>
          </a:p>
          <a:p>
            <a:pPr>
              <a:buFontTx/>
              <a:buChar char="-"/>
            </a:pPr>
            <a:r>
              <a:rPr lang="en-US" dirty="0" smtClean="0"/>
              <a:t>2. What is Required for Scaffolding</a:t>
            </a:r>
          </a:p>
          <a:p>
            <a:pPr>
              <a:buFontTx/>
              <a:buChar char="-"/>
            </a:pPr>
            <a:r>
              <a:rPr lang="en-US" dirty="0" smtClean="0"/>
              <a:t>Provide Support for students</a:t>
            </a:r>
          </a:p>
          <a:p>
            <a:pPr>
              <a:buFontTx/>
              <a:buChar char="-"/>
            </a:pPr>
            <a:r>
              <a:rPr lang="en-US" dirty="0" smtClean="0"/>
              <a:t>Provide source of data for </a:t>
            </a:r>
            <a:r>
              <a:rPr lang="en-US" dirty="0" err="1" smtClean="0"/>
              <a:t>explaination</a:t>
            </a:r>
            <a:r>
              <a:rPr lang="en-US" dirty="0" smtClean="0"/>
              <a:t> of progress</a:t>
            </a:r>
          </a:p>
        </p:txBody>
      </p:sp>
    </p:spTree>
    <p:extLst>
      <p:ext uri="{BB962C8B-B14F-4D97-AF65-F5344CB8AC3E}">
        <p14:creationId xmlns:p14="http://schemas.microsoft.com/office/powerpoint/2010/main" val="35726976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Assessment</a:t>
            </a:r>
            <a:endParaRPr lang="en-US" dirty="0"/>
          </a:p>
        </p:txBody>
      </p:sp>
      <p:sp>
        <p:nvSpPr>
          <p:cNvPr id="3" name="Content Placeholder 2"/>
          <p:cNvSpPr>
            <a:spLocks noGrp="1"/>
          </p:cNvSpPr>
          <p:nvPr>
            <p:ph idx="1"/>
          </p:nvPr>
        </p:nvSpPr>
        <p:spPr/>
        <p:txBody>
          <a:bodyPr>
            <a:normAutofit lnSpcReduction="10000"/>
          </a:bodyPr>
          <a:lstStyle/>
          <a:p>
            <a:r>
              <a:rPr lang="en-US" dirty="0" smtClean="0"/>
              <a:t>Needs to be Three Dimensional SO…</a:t>
            </a:r>
          </a:p>
          <a:p>
            <a:r>
              <a:rPr lang="en-US" dirty="0" smtClean="0"/>
              <a:t>1. Students are required to recheck and reference Primary Source multiple times</a:t>
            </a:r>
          </a:p>
          <a:p>
            <a:r>
              <a:rPr lang="en-US" dirty="0" smtClean="0"/>
              <a:t>2. Students Exhibit “deeper” Comprehension &amp; Knowledge base</a:t>
            </a:r>
          </a:p>
          <a:p>
            <a:r>
              <a:rPr lang="en-US" dirty="0" smtClean="0"/>
              <a:t>3. Scene created expresses significance and credibility</a:t>
            </a:r>
          </a:p>
          <a:p>
            <a:endParaRPr lang="en-US" dirty="0"/>
          </a:p>
          <a:p>
            <a:r>
              <a:rPr lang="en-US" dirty="0" smtClean="0"/>
              <a:t>Activity:</a:t>
            </a:r>
          </a:p>
          <a:p>
            <a:r>
              <a:rPr lang="en-US" dirty="0" smtClean="0"/>
              <a:t>Central Theme of Historical narrative turned into a diorama.</a:t>
            </a:r>
          </a:p>
          <a:p>
            <a:r>
              <a:rPr lang="en-US" dirty="0" smtClean="0"/>
              <a:t>Example: Unit on the Signing of the Declaration of independence</a:t>
            </a:r>
          </a:p>
          <a:p>
            <a:r>
              <a:rPr lang="en-US" dirty="0" smtClean="0"/>
              <a:t>-student would need to refer to document as well as reference people present, location and all other external factors</a:t>
            </a:r>
          </a:p>
        </p:txBody>
      </p:sp>
    </p:spTree>
    <p:extLst>
      <p:ext uri="{BB962C8B-B14F-4D97-AF65-F5344CB8AC3E}">
        <p14:creationId xmlns:p14="http://schemas.microsoft.com/office/powerpoint/2010/main" val="43137363"/>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1516</TotalTime>
  <Words>276</Words>
  <Application>Microsoft Office PowerPoint</Application>
  <PresentationFormat>Widescreen</PresentationFormat>
  <Paragraphs>52</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Times New Roman</vt:lpstr>
      <vt:lpstr>Trebuchet MS</vt:lpstr>
      <vt:lpstr>Wingdings 3</vt:lpstr>
      <vt:lpstr>Facet</vt:lpstr>
      <vt:lpstr>Chapter 10 Activity</vt:lpstr>
      <vt:lpstr>Standard </vt:lpstr>
      <vt:lpstr>Summary I Did Not Panic</vt:lpstr>
      <vt:lpstr>Lesson Strategy</vt:lpstr>
      <vt:lpstr>Examples</vt:lpstr>
      <vt:lpstr>Analyzing Students’ Historical Narratives</vt:lpstr>
      <vt:lpstr>CONCERNS</vt:lpstr>
      <vt:lpstr>ESSENTIAL ASPECTS</vt:lpstr>
      <vt:lpstr>Final Assessment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10 Activity</dc:title>
  <dc:creator>Microsoft account</dc:creator>
  <cp:lastModifiedBy>Douglas Szymanski</cp:lastModifiedBy>
  <cp:revision>9</cp:revision>
  <dcterms:created xsi:type="dcterms:W3CDTF">2015-11-24T01:22:28Z</dcterms:created>
  <dcterms:modified xsi:type="dcterms:W3CDTF">2015-11-25T07:47:24Z</dcterms:modified>
</cp:coreProperties>
</file>